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png" ContentType="image/png"/>
  <Override PartName="/ppt/media/image14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10.jpeg" ContentType="image/jpeg"/>
  <Override PartName="/ppt/media/image6.png" ContentType="image/png"/>
  <Override PartName="/ppt/media/image11.png" ContentType="image/png"/>
  <Override PartName="/ppt/media/image1.jpeg" ContentType="image/jpe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E3E6C1D-B5A6-40D8-985D-2BE2514A5F1C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E379821-62AA-435C-84A4-442C0E6C6467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B56C535-90C0-4EF4-950B-DACD2AEACD0E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EE61D27-CB38-4377-BDC3-E4A2CA855E4D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87D163D-171E-480C-A216-34429F52CCF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lt-LT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lt-L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BFBC2AB-F223-45B9-8D91-82777E42630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lt-LT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CFF26AC-EF56-46C7-B2EE-9A8A67710B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lt-LT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977BED3-F810-40DE-8400-4A07447B8AD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lt-LT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79ECFC4-7639-4604-8C4A-0A23DFD49B3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lt-LT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lt-LT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808D1FF-3785-4614-91F3-2F8E754F0D7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lt-LT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C573CF0-7C98-4991-8C29-597B0E11AAD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lt-L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lt-L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57297BB-BA0B-497C-895E-7770671406D2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CD66736-D8D0-4F4E-9237-09D4CF4F612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lt-LT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E914D52-465F-4594-91F4-003B3784E7A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lt-LT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F5B0A8A-1A87-4DC6-828A-1339554776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lt-LT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F730C05-CDF6-4A1E-A8D7-15B5CDD8623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lt-LT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683225C-14DB-456B-B158-BD527ED9751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lt-L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408ACBD-C44F-423D-87D6-4617C68B75FC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C5A613E-DF61-4EA8-9768-E04F5AF90FC4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655364C-72CB-4E30-BED1-0C80CE9D6FB3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lt-LT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AEFB67D-02A7-4605-8BF2-64D8FFFF418A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6C4579C-E93B-410D-9522-DC78231B77DA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39B1E9B-94FE-4492-8C7E-3CB73EA9BA0A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lt-L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2317361-221E-4186-81A0-3C82C4E8FA3A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0;g3db9da50ea6_0_78"/>
          <p:cNvSpPr/>
          <p:nvPr/>
        </p:nvSpPr>
        <p:spPr>
          <a:xfrm>
            <a:off x="9343800" y="4235760"/>
            <a:ext cx="749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01600">
            <a:solidFill>
              <a:srgbClr val="b3a77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Google Shape;11;g3db9da50ea6_0_78"/>
          <p:cNvSpPr/>
          <p:nvPr/>
        </p:nvSpPr>
        <p:spPr>
          <a:xfrm>
            <a:off x="2099880" y="4210920"/>
            <a:ext cx="749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01600">
            <a:solidFill>
              <a:srgbClr val="b3a77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oogle Shape;12;g3db9da50ea6_0_78"/>
          <p:cNvGrpSpPr/>
          <p:nvPr/>
        </p:nvGrpSpPr>
        <p:grpSpPr>
          <a:xfrm>
            <a:off x="1339200" y="1362240"/>
            <a:ext cx="9515160" cy="203760"/>
            <a:chOff x="1339200" y="1362240"/>
            <a:chExt cx="9515160" cy="203760"/>
          </a:xfrm>
        </p:grpSpPr>
        <p:sp>
          <p:nvSpPr>
            <p:cNvPr id="3" name="Google Shape;13;g3db9da50ea6_0_78"/>
            <p:cNvSpPr/>
            <p:nvPr/>
          </p:nvSpPr>
          <p:spPr>
            <a:xfrm rot="10800000">
              <a:off x="1339200" y="1361880"/>
              <a:ext cx="95151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01600">
              <a:solidFill>
                <a:srgbClr val="4db6a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Google Shape;14;g3db9da50ea6_0_78"/>
            <p:cNvSpPr/>
            <p:nvPr/>
          </p:nvSpPr>
          <p:spPr>
            <a:xfrm rot="10800000">
              <a:off x="1339200" y="1565280"/>
              <a:ext cx="95151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4db6a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" name="Google Shape;15;g3db9da50ea6_0_78"/>
          <p:cNvGrpSpPr/>
          <p:nvPr/>
        </p:nvGrpSpPr>
        <p:grpSpPr>
          <a:xfrm>
            <a:off x="1338840" y="5292000"/>
            <a:ext cx="9515160" cy="203400"/>
            <a:chOff x="1338840" y="5292000"/>
            <a:chExt cx="9515160" cy="203400"/>
          </a:xfrm>
        </p:grpSpPr>
        <p:sp>
          <p:nvSpPr>
            <p:cNvPr id="6" name="Google Shape;16;g3db9da50ea6_0_78"/>
            <p:cNvSpPr/>
            <p:nvPr/>
          </p:nvSpPr>
          <p:spPr>
            <a:xfrm>
              <a:off x="1338840" y="5495040"/>
              <a:ext cx="95151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01600">
              <a:solidFill>
                <a:srgbClr val="4db6a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Google Shape;17;g3db9da50ea6_0_78"/>
            <p:cNvSpPr/>
            <p:nvPr/>
          </p:nvSpPr>
          <p:spPr>
            <a:xfrm>
              <a:off x="1338840" y="5292000"/>
              <a:ext cx="95151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4db6a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38840" y="2335680"/>
            <a:ext cx="9515520" cy="136296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122040" bIns="122040" anchor="b">
            <a:normAutofit/>
          </a:bodyPr>
          <a:p>
            <a:r>
              <a:rPr b="0" lang="lt-LT" sz="7200" spc="-1" strike="noStrike">
                <a:solidFill>
                  <a:srgbClr val="000000"/>
                </a:solidFill>
                <a:latin typeface="Arial"/>
              </a:rPr>
              <a:t>Pavadinimas</a:t>
            </a:r>
            <a:endParaRPr b="0" lang="lt-LT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ldNum" idx="1"/>
          </p:nvPr>
        </p:nvSpPr>
        <p:spPr>
          <a:xfrm>
            <a:off x="11296440" y="6217560"/>
            <a:ext cx="731520" cy="5245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122040" bIns="1220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lt-LT" sz="1300" spc="-1" strike="noStrike">
                <a:solidFill>
                  <a:srgbClr val="695d46"/>
                </a:solidFill>
                <a:latin typeface="Open Sans"/>
                <a:ea typeface="Open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F28C8E90-8F99-457C-AB40-28E8CA0F1D9E}" type="slidenum">
              <a:rPr b="0" lang="lt-LT" sz="1300" spc="-1" strike="noStrike">
                <a:solidFill>
                  <a:srgbClr val="695d46"/>
                </a:solidFill>
                <a:latin typeface="Open Sans"/>
                <a:ea typeface="Open Sans"/>
              </a:rPr>
              <a:t>&lt;numeris&gt;</a:t>
            </a:fld>
            <a:endParaRPr b="0" lang="lt-LT" sz="1300" spc="-1" strike="noStrike"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t-LT" sz="1400" spc="-1" strike="noStrike">
                <a:solidFill>
                  <a:srgbClr val="000000"/>
                </a:solidFill>
                <a:latin typeface="Arial"/>
              </a:rPr>
              <a:t>Pirmas struktūros lygis</a:t>
            </a:r>
            <a:endParaRPr b="0" lang="lt-L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t-LT" sz="1400" spc="-1" strike="noStrike">
                <a:solidFill>
                  <a:srgbClr val="000000"/>
                </a:solidFill>
                <a:latin typeface="Arial"/>
              </a:rPr>
              <a:t>Antras struktūros lygmuo</a:t>
            </a:r>
            <a:endParaRPr b="0" lang="lt-L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t-LT" sz="1400" spc="-1" strike="noStrike">
                <a:solidFill>
                  <a:srgbClr val="000000"/>
                </a:solidFill>
                <a:latin typeface="Arial"/>
              </a:rPr>
              <a:t>Trečias struktūros lygmuo</a:t>
            </a:r>
            <a:endParaRPr b="0" lang="lt-L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t-LT" sz="1400" spc="-1" strike="noStrike">
                <a:solidFill>
                  <a:srgbClr val="000000"/>
                </a:solidFill>
                <a:latin typeface="Arial"/>
              </a:rPr>
              <a:t>Ketvirtas struktūros lygmuo</a:t>
            </a:r>
            <a:endParaRPr b="0" lang="lt-L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t-LT" sz="2000" spc="-1" strike="noStrike">
                <a:solidFill>
                  <a:srgbClr val="000000"/>
                </a:solidFill>
                <a:latin typeface="Arial"/>
              </a:rPr>
              <a:t>Penktas struktūros lygmuo</a:t>
            </a:r>
            <a:endParaRPr b="0" lang="lt-L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t-LT" sz="2000" spc="-1" strike="noStrike">
                <a:solidFill>
                  <a:srgbClr val="000000"/>
                </a:solidFill>
                <a:latin typeface="Arial"/>
              </a:rPr>
              <a:t>Šeštas struktūros lygmuo</a:t>
            </a:r>
            <a:endParaRPr b="0" lang="lt-L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t-LT" sz="2000" spc="-1" strike="noStrike">
                <a:solidFill>
                  <a:srgbClr val="000000"/>
                </a:solidFill>
                <a:latin typeface="Arial"/>
              </a:rPr>
              <a:t>Septintas struktūros lygmuo</a:t>
            </a:r>
            <a:endParaRPr b="0" lang="lt-L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r>
              <a:rPr b="0" lang="lt-LT" sz="4800" spc="-1" strike="noStrike">
                <a:solidFill>
                  <a:srgbClr val="000000"/>
                </a:solidFill>
                <a:latin typeface="Arial"/>
              </a:rPr>
              <a:t>Pavadinimas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t-LT" sz="2400" spc="-1" strike="noStrike">
                <a:solidFill>
                  <a:srgbClr val="000000"/>
                </a:solidFill>
                <a:latin typeface="Arial"/>
              </a:rPr>
              <a:t>Pirmas struktūros lygis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t-LT" sz="2400" spc="-1" strike="noStrike">
                <a:solidFill>
                  <a:srgbClr val="000000"/>
                </a:solidFill>
                <a:latin typeface="Arial"/>
              </a:rPr>
              <a:t>Antras struktūros lygmuo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t-LT" sz="2400" spc="-1" strike="noStrike">
                <a:solidFill>
                  <a:srgbClr val="000000"/>
                </a:solidFill>
                <a:latin typeface="Arial"/>
              </a:rPr>
              <a:t>Trečias struktūros lygmuo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t-LT" sz="2400" spc="-1" strike="noStrike">
                <a:solidFill>
                  <a:srgbClr val="000000"/>
                </a:solidFill>
                <a:latin typeface="Arial"/>
              </a:rPr>
              <a:t>Ketvirtas struktūros lygmuo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t-LT" sz="2400" spc="-1" strike="noStrike">
                <a:solidFill>
                  <a:srgbClr val="000000"/>
                </a:solidFill>
                <a:latin typeface="Arial"/>
              </a:rPr>
              <a:t>Penktas struktūros lygmuo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t-LT" sz="2400" spc="-1" strike="noStrike">
                <a:solidFill>
                  <a:srgbClr val="000000"/>
                </a:solidFill>
                <a:latin typeface="Arial"/>
              </a:rPr>
              <a:t>Šeštas struktūros lygmuo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t-LT" sz="2400" spc="-1" strike="noStrike">
                <a:solidFill>
                  <a:srgbClr val="000000"/>
                </a:solidFill>
                <a:latin typeface="Arial"/>
              </a:rPr>
              <a:t>Septintas struktūros lygmuo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lt-LT" sz="1400" spc="-1" strike="noStrike">
                <a:latin typeface="Times New Roman"/>
              </a:defRPr>
            </a:lvl1pPr>
          </a:lstStyle>
          <a:p>
            <a:r>
              <a:rPr b="0" lang="lt-LT" sz="1400" spc="-1" strike="noStrike">
                <a:latin typeface="Times New Roman"/>
              </a:rPr>
              <a:t>&lt;data ir laikas&gt;</a:t>
            </a:r>
            <a:endParaRPr b="0" lang="lt-LT" sz="1400" spc="-1" strike="noStrike"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lt-LT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lt-LT" sz="1400" spc="-1" strike="noStrike">
                <a:latin typeface="Times New Roman"/>
              </a:rPr>
              <a:t>&lt;puslapinė poraštė&gt;</a:t>
            </a:r>
            <a:endParaRPr b="0" lang="lt-LT" sz="1400" spc="-1" strike="noStrike"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lt-LT" sz="1300" spc="-1" strike="noStrike">
                <a:solidFill>
                  <a:srgbClr val="695d46"/>
                </a:solidFill>
                <a:latin typeface="Open Sans"/>
                <a:ea typeface="Open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863AF1D0-F1C8-44CE-9A41-E91F924F0412}" type="slidenum">
              <a:rPr b="0" lang="lt-LT" sz="1300" spc="-1" strike="noStrike">
                <a:solidFill>
                  <a:srgbClr val="695d46"/>
                </a:solidFill>
                <a:latin typeface="Open Sans"/>
                <a:ea typeface="Open Sans"/>
              </a:rPr>
              <a:t>&lt;numeris&gt;</a:t>
            </a:fld>
            <a:endParaRPr b="0" lang="lt-LT" sz="13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23880" y="1575000"/>
            <a:ext cx="9143640" cy="1620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50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Šiltnamių polietileninės plėvelės laidumas IR ir UV spinduliams</a:t>
            </a:r>
            <a:endParaRPr b="0" lang="lt-LT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1363320" y="4216680"/>
            <a:ext cx="9143640" cy="1283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5000"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t-LT" sz="3200" spc="-1" strike="noStrike">
                <a:solidFill>
                  <a:srgbClr val="695d46"/>
                </a:solidFill>
                <a:latin typeface="Open Sans"/>
                <a:ea typeface="Open Sans"/>
              </a:rPr>
              <a:t>Utenos r. Užpalių gimnazija</a:t>
            </a:r>
            <a:endParaRPr b="0" lang="lt-LT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t-LT" sz="3200" spc="-1" strike="noStrike">
                <a:solidFill>
                  <a:srgbClr val="695d46"/>
                </a:solidFill>
                <a:latin typeface="Open Sans"/>
                <a:ea typeface="Open Sans"/>
              </a:rPr>
              <a:t>Grupės vadovas: Stasys Kirdeikis</a:t>
            </a:r>
            <a:endParaRPr b="0" lang="lt-LT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t-LT" sz="3200" spc="-1" strike="noStrike">
                <a:solidFill>
                  <a:srgbClr val="695d46"/>
                </a:solidFill>
                <a:latin typeface="Open Sans"/>
                <a:ea typeface="Open Sans"/>
              </a:rPr>
              <a:t>Grupės nariai: Tautvydas Antanavičius, Augustas Raišys</a:t>
            </a:r>
            <a:endParaRPr b="0" lang="lt-LT" sz="3200" spc="-1" strike="noStrike">
              <a:latin typeface="Arial"/>
            </a:endParaRPr>
          </a:p>
        </p:txBody>
      </p:sp>
      <p:pic>
        <p:nvPicPr>
          <p:cNvPr id="90" name="Google Shape;75;p1" descr=""/>
          <p:cNvPicPr/>
          <p:nvPr/>
        </p:nvPicPr>
        <p:blipFill>
          <a:blip r:embed="rId1"/>
          <a:stretch/>
        </p:blipFill>
        <p:spPr>
          <a:xfrm>
            <a:off x="266400" y="111240"/>
            <a:ext cx="1330920" cy="98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45320" y="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IR matavimas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45320" y="1074960"/>
            <a:ext cx="1105596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IR spinduliuotei matuoti naudojome flame sensor, kurio jautrumą aplinkos šviesai sumažinome juodos plėvelės izoliaciniu sluoksniu. 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Plėvelės pralaidumą tyrėme naudodami televizoriaus pultelį.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Google Shape;131;g38b7b45f8d1_0_6" descr=""/>
          <p:cNvPicPr/>
          <p:nvPr/>
        </p:nvPicPr>
        <p:blipFill>
          <a:blip r:embed="rId1"/>
          <a:stretch/>
        </p:blipFill>
        <p:spPr>
          <a:xfrm>
            <a:off x="332280" y="2578320"/>
            <a:ext cx="11527200" cy="519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38040" y="9720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Be plėvelės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Google Shape;137;g38b7b45f8d1_0_15" descr=""/>
          <p:cNvPicPr/>
          <p:nvPr/>
        </p:nvPicPr>
        <p:blipFill>
          <a:blip r:embed="rId1"/>
          <a:stretch/>
        </p:blipFill>
        <p:spPr>
          <a:xfrm>
            <a:off x="294480" y="1575360"/>
            <a:ext cx="11602440" cy="513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Nauja polietileno plėvelė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Google Shape;143;g38b7b45f8d1_0_37" descr=""/>
          <p:cNvPicPr/>
          <p:nvPr/>
        </p:nvPicPr>
        <p:blipFill>
          <a:blip r:embed="rId1"/>
          <a:stretch/>
        </p:blipFill>
        <p:spPr>
          <a:xfrm>
            <a:off x="700200" y="1542600"/>
            <a:ext cx="11034000" cy="486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Sena polietileno plėvelė (5 metai)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Google Shape;149;g38b7b45f8d1_0_32" descr=""/>
          <p:cNvPicPr/>
          <p:nvPr/>
        </p:nvPicPr>
        <p:blipFill>
          <a:blip r:embed="rId1"/>
          <a:stretch/>
        </p:blipFill>
        <p:spPr>
          <a:xfrm>
            <a:off x="533160" y="1807920"/>
            <a:ext cx="11125440" cy="486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Sena polietileno plėvelė (10 metų)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Google Shape;155;g38b7b45f8d1_0_42" descr=""/>
          <p:cNvPicPr/>
          <p:nvPr/>
        </p:nvPicPr>
        <p:blipFill>
          <a:blip r:embed="rId1"/>
          <a:stretch/>
        </p:blipFill>
        <p:spPr>
          <a:xfrm>
            <a:off x="511200" y="1560600"/>
            <a:ext cx="11169000" cy="486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Rezultatai. IR laidumas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0" name="Google Shape;161;p4"/>
          <p:cNvGraphicFramePr/>
          <p:nvPr/>
        </p:nvGraphicFramePr>
        <p:xfrm>
          <a:off x="838080" y="1690560"/>
          <a:ext cx="6522120" cy="4334400"/>
        </p:xfrm>
        <a:graphic>
          <a:graphicData uri="http://schemas.openxmlformats.org/drawingml/2006/table">
            <a:tbl>
              <a:tblPr/>
              <a:tblGrid>
                <a:gridCol w="3261240"/>
                <a:gridCol w="3261240"/>
              </a:tblGrid>
              <a:tr h="1258200"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Medžiaga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IR </a:t>
                      </a: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signalo stiprumas  (vidurkis, santykiniai vienetai)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605880"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Be plėvelės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980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862200"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Nauja polietileno plėvelė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554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932040"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Sena polietileno plėvelė (5 metai)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340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932040"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Sena polietileno plėvelė (10 metų)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210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1" name="Google Shape;162;p4"/>
          <p:cNvSpPr/>
          <p:nvPr/>
        </p:nvSpPr>
        <p:spPr>
          <a:xfrm>
            <a:off x="7959240" y="1690560"/>
            <a:ext cx="3394080" cy="46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lt-LT" sz="2200" spc="-1" strike="noStrike">
                <a:solidFill>
                  <a:srgbClr val="666666"/>
                </a:solidFill>
                <a:latin typeface="Proxima Nova"/>
                <a:ea typeface="Proxima Nova"/>
              </a:rPr>
              <a:t>Matavimuose naudojami santykiniai vienetai – Arduino analoginio įėjimo (ADC) rodmenys nuo 0 iki 1024. Šie skaičiai nėra fizikiniai vienetai, tačiau yra proporcingi jutiklio gaunamo infraraudonųjų spindulių signalo stiprumui, todėl leidžia palyginti skirtingų medžiagų pralaidumą.</a:t>
            </a:r>
            <a:endParaRPr b="0" lang="lt-LT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Išvada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Nauja polietileno plėvelė infraraudonuosius spindulius praleidžia geriau negu sena. Senstant plėvelei jos laidumas IR spinduliuotei mažėja, todėl pro senesnę plėvelę praeina silpnesnis infraraudonųjų spindulių signalas.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UV matavimas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869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UV spinduliuotei matuoti naudojome UV jutiklį.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Matavimus atlikome naudodami UV spindulių žibintuvėlį, kuris skleidžia 395–405 nm ilgio bangas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Google Shape;175;g38b7b45f8d1_0_20" descr=""/>
          <p:cNvPicPr/>
          <p:nvPr/>
        </p:nvPicPr>
        <p:blipFill>
          <a:blip r:embed="rId1"/>
          <a:stretch/>
        </p:blipFill>
        <p:spPr>
          <a:xfrm>
            <a:off x="6090120" y="504360"/>
            <a:ext cx="5848920" cy="584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Be plėvelės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Google Shape;181;g38b7b45f8d1_0_27" descr=""/>
          <p:cNvPicPr/>
          <p:nvPr/>
        </p:nvPicPr>
        <p:blipFill>
          <a:blip r:embed="rId1"/>
          <a:stretch/>
        </p:blipFill>
        <p:spPr>
          <a:xfrm>
            <a:off x="629640" y="1860840"/>
            <a:ext cx="11094480" cy="486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Nauja plėvelė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Google Shape;187;g38b7b45f8d1_0_52" descr=""/>
          <p:cNvPicPr/>
          <p:nvPr/>
        </p:nvPicPr>
        <p:blipFill>
          <a:blip r:embed="rId1"/>
          <a:stretch/>
        </p:blipFill>
        <p:spPr>
          <a:xfrm>
            <a:off x="417600" y="1542600"/>
            <a:ext cx="11014920" cy="486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95160" y="27576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Uždaviniai: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60280">
              <a:lnSpc>
                <a:spcPct val="90000"/>
              </a:lnSpc>
              <a:spcBef>
                <a:spcPts val="1001"/>
              </a:spcBef>
              <a:buClr>
                <a:srgbClr val="a1e8d9"/>
              </a:buClr>
              <a:buFont typeface="Open Sans"/>
              <a:buChar char="●"/>
              <a:tabLst>
                <a:tab algn="l" pos="0"/>
              </a:tabLst>
            </a:pPr>
            <a:r>
              <a:rPr b="0" lang="lt-LT" sz="2900" spc="-1" strike="noStrike">
                <a:solidFill>
                  <a:srgbClr val="695d46"/>
                </a:solidFill>
                <a:latin typeface="Open Sans"/>
                <a:ea typeface="Open Sans"/>
              </a:rPr>
              <a:t>Sukonstruoti arduino mikrovaldiklio grandinę, kuri matuotų ultravioletinių ir infraraudonųjų spindulių intensyvumą.</a:t>
            </a:r>
            <a:endParaRPr b="0" lang="lt-LT" sz="2900" spc="-1" strike="noStrike">
              <a:solidFill>
                <a:srgbClr val="000000"/>
              </a:solidFill>
              <a:latin typeface="Arial"/>
            </a:endParaRPr>
          </a:p>
          <a:p>
            <a:pPr marL="228600" indent="-260280">
              <a:lnSpc>
                <a:spcPct val="90000"/>
              </a:lnSpc>
              <a:spcBef>
                <a:spcPts val="1001"/>
              </a:spcBef>
              <a:buClr>
                <a:srgbClr val="a1e8d9"/>
              </a:buClr>
              <a:buFont typeface="Open Sans"/>
              <a:buChar char="●"/>
              <a:tabLst>
                <a:tab algn="l" pos="0"/>
              </a:tabLst>
            </a:pPr>
            <a:r>
              <a:rPr b="0" lang="lt-LT" sz="2900" spc="-1" strike="noStrike">
                <a:solidFill>
                  <a:srgbClr val="695d46"/>
                </a:solidFill>
                <a:latin typeface="Open Sans"/>
                <a:ea typeface="Open Sans"/>
              </a:rPr>
              <a:t>Ištirti, ar senstanti šiltnamio plėvelė keičia infraraudonųjų ir ultravioletinių spindulių pralaidumą.</a:t>
            </a:r>
            <a:endParaRPr b="0" lang="lt-LT" sz="2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Sena polietileno plėvelė (5 metai)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Google Shape;193;g38b7b45f8d1_0_57" descr=""/>
          <p:cNvPicPr/>
          <p:nvPr/>
        </p:nvPicPr>
        <p:blipFill>
          <a:blip r:embed="rId1"/>
          <a:stretch/>
        </p:blipFill>
        <p:spPr>
          <a:xfrm>
            <a:off x="522720" y="1507320"/>
            <a:ext cx="11145960" cy="486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Sena polietileno plėvelė (10 metų)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Google Shape;199;g3df1fc48876_0_15" descr=""/>
          <p:cNvPicPr/>
          <p:nvPr/>
        </p:nvPicPr>
        <p:blipFill>
          <a:blip r:embed="rId1"/>
          <a:stretch/>
        </p:blipFill>
        <p:spPr>
          <a:xfrm>
            <a:off x="717840" y="1542600"/>
            <a:ext cx="10920960" cy="486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Rezultatai. UV laidumas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6" name="Google Shape;205;g3e7949f25a8_3_0"/>
          <p:cNvGraphicFramePr/>
          <p:nvPr/>
        </p:nvGraphicFramePr>
        <p:xfrm>
          <a:off x="1118880" y="1807560"/>
          <a:ext cx="6147360" cy="4405680"/>
        </p:xfrm>
        <a:graphic>
          <a:graphicData uri="http://schemas.openxmlformats.org/drawingml/2006/table">
            <a:tbl>
              <a:tblPr/>
              <a:tblGrid>
                <a:gridCol w="3073680"/>
                <a:gridCol w="3073680"/>
              </a:tblGrid>
              <a:tr h="1279080"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Medžiaga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UV </a:t>
                      </a: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signalo stiprumas po plėvelės (vidurkis, santykiniai vienetai)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615600"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Be plėvelės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9,2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862200"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Nauja polietileno plėvelė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3,7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947520"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Sena polietileno plėvelė (5 metai)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2,9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947520"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Sena polietileno plėvelė (10 metų)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lt-LT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8,7</a:t>
                      </a:r>
                      <a:endParaRPr b="0" lang="lt-LT" sz="2400" spc="-1" strike="noStrike">
                        <a:latin typeface="Arial"/>
                      </a:endParaRPr>
                    </a:p>
                  </a:txBody>
                  <a:tcPr anchor="ctr"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7" name="Google Shape;206;g3e7949f25a8_3_0"/>
          <p:cNvSpPr/>
          <p:nvPr/>
        </p:nvSpPr>
        <p:spPr>
          <a:xfrm>
            <a:off x="7959240" y="1690560"/>
            <a:ext cx="3394080" cy="46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lt-LT" sz="2200" spc="-1" strike="noStrike">
                <a:solidFill>
                  <a:srgbClr val="666666"/>
                </a:solidFill>
                <a:latin typeface="Proxima Nova"/>
                <a:ea typeface="Proxima Nova"/>
              </a:rPr>
              <a:t>Matavimuose naudojami santykiniai vienetai – Arduino analoginio įėjimo (ADC) rodmenys nuo 0 iki 1024. Šie skaičiai nėra fizikiniai vienetai, tačiau yra proporcingi jutiklio gaunamo infraraudonųjų spindulių signalo stiprumui, todėl leidžia palyginti skirtingų medžiagų pralaidumą.</a:t>
            </a:r>
            <a:endParaRPr b="0" lang="lt-LT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Išvada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50760">
              <a:lnSpc>
                <a:spcPct val="90000"/>
              </a:lnSpc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Nauja ir 5 metų senumo polietileno plėvelė gana stipriai slopina ultravioletinius spindulius. Tačiau 10 metų senumo plėvelė UV spinduliuotę praleidžia daug geriau, todėl galima daryti prielaidą, kad senstant plėvelės savybės keičiasi.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Rokomendacijos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5076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Hipotezė pasitvirtino </a:t>
            </a:r>
            <a:r>
              <a:rPr b="1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dalinai</a:t>
            </a: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. Pasirodo  senesnė šiltnamio plėvelė, praleido daugiu UV spindulių.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50760">
              <a:lnSpc>
                <a:spcPct val="9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10 metų senumo plėvelė pradeda geriau praleisti UV spindulius, todėl gali silpniau apsaugoti augalus, kurie yra jautrūs  ultravioletinei spinduliuotei.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50760">
              <a:lnSpc>
                <a:spcPct val="90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50760">
              <a:lnSpc>
                <a:spcPct val="9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Nauja plėvelė geriau praledžia IR spindulius, todėl temperatūros kontrastai šiltnamyje gali būti didesni. Dieną šiltnamis gali daugiau įkaisti, naktį - daugiau atvėsti.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90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Tyrimo aktualumas. IR spinduliai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95160" y="17802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57200" indent="-343080">
              <a:lnSpc>
                <a:spcPct val="90000"/>
              </a:lnSpc>
              <a:spcBef>
                <a:spcPts val="1001"/>
              </a:spcBef>
              <a:buClr>
                <a:srgbClr val="a1e8d9"/>
              </a:buClr>
              <a:buFont typeface="Open Sans"/>
              <a:buChar char="●"/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IR spinduliai yra pagrindinis šilumos šaltinis. Jie sušildo dirvą, orą ir augalus, o kokybiška plėvelė neleidžia šiai šilumai išsprūsti į išorę nakties metu.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90000"/>
              </a:lnSpc>
              <a:buClr>
                <a:srgbClr val="a1e8d9"/>
              </a:buClr>
              <a:buFont typeface="Open Sans"/>
              <a:buChar char="●"/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Augalai naudoja tolimuosius IR spindulius kaip signalą orientacijai. Tai lemia, ar augalas stiebsis į viršį, kada jis pradės krauti pumpurus ir žydėti.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90000"/>
              </a:lnSpc>
              <a:buClr>
                <a:srgbClr val="a1e8d9"/>
              </a:buClr>
              <a:buFont typeface="Open Sans"/>
              <a:buChar char="●"/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IR spindulių sušildyta dirva skatina šaknų sistemos vystymąsi ir padeda augalui geriau įsisavinti vandenį bei mineralines medžiagas.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90000"/>
              </a:lnSpc>
              <a:buClr>
                <a:srgbClr val="a1e8d9"/>
              </a:buClr>
              <a:buFont typeface="Open Sans"/>
              <a:buChar char="●"/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Šiluma skatina vandens garinimą per lapus, o tai užtikrina nuolatinę maistinių medžiagų apykaitą augalo viduje.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Tyrimo aktualumas. UV spinduliai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77520" y="15397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57200" indent="-383400">
              <a:lnSpc>
                <a:spcPct val="100000"/>
              </a:lnSpc>
              <a:spcBef>
                <a:spcPts val="1001"/>
              </a:spcBef>
              <a:buClr>
                <a:srgbClr val="a1e8d9"/>
              </a:buClr>
              <a:buFont typeface="Open Sans"/>
              <a:buChar char="●"/>
            </a:pPr>
            <a:r>
              <a:rPr b="0" lang="lt-LT" sz="2440" spc="-1" strike="noStrike">
                <a:solidFill>
                  <a:srgbClr val="695d46"/>
                </a:solidFill>
                <a:latin typeface="Open Sans"/>
                <a:ea typeface="Open Sans"/>
              </a:rPr>
              <a:t>Saikingas UV kiekis skatina augalus gaminti antrinius metabolitus – antioksidantus, vitaminus, flavonoidus ir fenolius. Tai ne tik stiprina augalą, bet ir gerina vaisių skonį, spalvą bei maistinę vertę.</a:t>
            </a:r>
            <a:endParaRPr b="0" lang="lt-LT" sz="2440" spc="-1" strike="noStrike">
              <a:solidFill>
                <a:srgbClr val="000000"/>
              </a:solidFill>
              <a:latin typeface="Arial"/>
            </a:endParaRPr>
          </a:p>
          <a:p>
            <a:pPr marL="457200" indent="-383400">
              <a:lnSpc>
                <a:spcPct val="100000"/>
              </a:lnSpc>
              <a:buClr>
                <a:srgbClr val="a1e8d9"/>
              </a:buClr>
              <a:buFont typeface="Open Sans"/>
              <a:buChar char="●"/>
            </a:pPr>
            <a:r>
              <a:rPr b="0" lang="lt-LT" sz="2440" spc="-1" strike="noStrike">
                <a:solidFill>
                  <a:srgbClr val="695d46"/>
                </a:solidFill>
                <a:latin typeface="Open Sans"/>
                <a:ea typeface="Open Sans"/>
              </a:rPr>
              <a:t>UV spinduliai veikia kaip natūralus augimo reguliatorius. Jie neleidžia augalams per daug ištįsti, todėl jie užauga tvirtesni, storesniais stiebais ir tamsesniais lapais.</a:t>
            </a:r>
            <a:endParaRPr b="0" lang="lt-LT" sz="2440" spc="-1" strike="noStrike">
              <a:solidFill>
                <a:srgbClr val="000000"/>
              </a:solidFill>
              <a:latin typeface="Arial"/>
            </a:endParaRPr>
          </a:p>
          <a:p>
            <a:pPr marL="457200" indent="-383400">
              <a:lnSpc>
                <a:spcPct val="100000"/>
              </a:lnSpc>
              <a:buClr>
                <a:srgbClr val="a1e8d9"/>
              </a:buClr>
              <a:buFont typeface="Open Sans"/>
              <a:buChar char="●"/>
            </a:pPr>
            <a:r>
              <a:rPr b="0" lang="lt-LT" sz="2440" spc="-1" strike="noStrike">
                <a:solidFill>
                  <a:srgbClr val="695d46"/>
                </a:solidFill>
                <a:latin typeface="Open Sans"/>
                <a:ea typeface="Open Sans"/>
              </a:rPr>
              <a:t>Dalis UV spektro (ypač UV-B) gali slopinti tam tikrų grybelinių ligų ir patogenų vystymąsi ant lapų paviršiaus.</a:t>
            </a:r>
            <a:endParaRPr b="0" lang="lt-LT" sz="2440" spc="-1" strike="noStrike">
              <a:solidFill>
                <a:srgbClr val="000000"/>
              </a:solidFill>
              <a:latin typeface="Arial"/>
            </a:endParaRPr>
          </a:p>
          <a:p>
            <a:pPr marL="457200" indent="-383400">
              <a:lnSpc>
                <a:spcPct val="100000"/>
              </a:lnSpc>
              <a:buClr>
                <a:srgbClr val="a1e8d9"/>
              </a:buClr>
              <a:buFont typeface="Open Sans"/>
              <a:buChar char="●"/>
            </a:pPr>
            <a:r>
              <a:rPr b="0" lang="lt-LT" sz="2440" spc="-1" strike="noStrike">
                <a:solidFill>
                  <a:srgbClr val="695d46"/>
                </a:solidFill>
                <a:latin typeface="Open Sans"/>
                <a:ea typeface="Open Sans"/>
              </a:rPr>
              <a:t>Daugelis naudingų vabzdžių (pvz., kamanės) ir kenkėjų mato UV šviesą. Plėvelės savybė praleisti ar blokuoti UV spindulius tiesiogiai lemia, kaip vabzdžiai „mato“ šiltnamio vidų ir jame orientuojasi.</a:t>
            </a:r>
            <a:endParaRPr b="0" lang="lt-LT" sz="24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Hipotezė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lt-LT" sz="3400" spc="-1" strike="noStrike">
                <a:solidFill>
                  <a:srgbClr val="695d46"/>
                </a:solidFill>
                <a:latin typeface="Open Sans"/>
                <a:ea typeface="Open Sans"/>
              </a:rPr>
              <a:t>Kuo senesnė šiltnamio plėvelė, tuo mažiau UV ir IR spindulių ji praleidžia.</a:t>
            </a:r>
            <a:endParaRPr b="0" lang="lt-LT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2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Darbo eiga: Arduino mikrovaldiklio grandinės konstravimas</a:t>
            </a:r>
            <a:endParaRPr b="0" lang="lt-LT" sz="4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89320" y="2536200"/>
            <a:ext cx="11417040" cy="410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Matuoti IR ir UV spindulius pasirinkome Arduino “UNO” mikrovaldiklį, kurį  prijungėme prie maketavimo plokštės ir joje prijungtų komponentų: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90000"/>
              </a:lnSpc>
              <a:spcBef>
                <a:spcPts val="1599"/>
              </a:spcBef>
              <a:buClr>
                <a:srgbClr val="000000"/>
              </a:buClr>
              <a:buFont typeface="Open Sans"/>
              <a:buChar char="●"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 </a:t>
            </a: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Flame sensor (matuoti IR spinduliuotei);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90000"/>
              </a:lnSpc>
              <a:buClr>
                <a:srgbClr val="000000"/>
              </a:buClr>
              <a:buFont typeface="Open Sans"/>
              <a:buChar char="●"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UV jutiklio (matuoti UV spinduliuotei);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90000"/>
              </a:lnSpc>
              <a:buClr>
                <a:srgbClr val="000000"/>
              </a:buClr>
              <a:buFont typeface="Open Sans"/>
              <a:buChar char="●"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7 dalių, 4 skaitmenų ekrano 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IR matavimo grandinė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Google Shape;111;g38b7b45f8d1_3_1" descr=""/>
          <p:cNvPicPr/>
          <p:nvPr/>
        </p:nvPicPr>
        <p:blipFill>
          <a:blip r:embed="rId1"/>
          <a:stretch/>
        </p:blipFill>
        <p:spPr>
          <a:xfrm>
            <a:off x="152280" y="1843200"/>
            <a:ext cx="9937800" cy="486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UV matavimo grandinė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Google Shape;117;g38b7b45f8d1_3_7" descr=""/>
          <p:cNvPicPr/>
          <p:nvPr/>
        </p:nvPicPr>
        <p:blipFill>
          <a:blip r:embed="rId1"/>
          <a:stretch/>
        </p:blipFill>
        <p:spPr>
          <a:xfrm>
            <a:off x="616680" y="1690920"/>
            <a:ext cx="8386920" cy="486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05840" y="0"/>
            <a:ext cx="3965760" cy="1825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6000"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lt-LT" sz="4800" spc="-1" strike="noStrike">
                <a:solidFill>
                  <a:srgbClr val="ef6c00"/>
                </a:solidFill>
                <a:latin typeface="PT Sans Narrow"/>
                <a:ea typeface="PT Sans Narrow"/>
              </a:rPr>
              <a:t>Darbo eiga: algoritmo kūrimas</a:t>
            </a:r>
            <a:endParaRPr b="0" lang="lt-L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0" y="1643040"/>
            <a:ext cx="4071600" cy="5214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Mūsų sukurtas Arduino C++ algoritmas: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599"/>
              </a:spcBef>
              <a:buClr>
                <a:srgbClr val="695d46"/>
              </a:buClr>
              <a:buFont typeface="Open Sans"/>
              <a:buChar char="●"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Nuskaito IR ir UV spinduliuotės pokyčius; 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695d46"/>
              </a:buClr>
              <a:buFont typeface="Open Sans"/>
              <a:buChar char="●"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Apdoroja gautą informaciją;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695d46"/>
              </a:buClr>
              <a:buFont typeface="Open Sans"/>
              <a:buChar char="●"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Pavaizduoja duomenis ekranėlyje;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00000"/>
              </a:lnSpc>
              <a:buClr>
                <a:srgbClr val="695d46"/>
              </a:buClr>
              <a:buFont typeface="Open Sans"/>
              <a:buChar char="●"/>
              <a:tabLst>
                <a:tab algn="l" pos="0"/>
              </a:tabLst>
            </a:pPr>
            <a:r>
              <a:rPr b="0" lang="lt-LT" sz="2400" spc="-1" strike="noStrike">
                <a:solidFill>
                  <a:srgbClr val="695d46"/>
                </a:solidFill>
                <a:latin typeface="Open Sans"/>
                <a:ea typeface="Open Sans"/>
              </a:rPr>
              <a:t>Vizualizuoja duomenų pokyčius “Serial plotter” programoje grafiko pavidalu.</a:t>
            </a:r>
            <a:endParaRPr b="0" lang="lt-L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Google Shape;124;g38b7b45f8d1_0_0" descr=""/>
          <p:cNvPicPr/>
          <p:nvPr/>
        </p:nvPicPr>
        <p:blipFill>
          <a:blip r:embed="rId1"/>
          <a:srcRect l="10508" t="1334" r="2852" b="0"/>
          <a:stretch/>
        </p:blipFill>
        <p:spPr>
          <a:xfrm>
            <a:off x="4071960" y="476640"/>
            <a:ext cx="8119800" cy="590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2023-05-11T10:26:14Z</dcterms:created>
  <dc:creator>Juste Rozene</dc:creator>
  <dc:description/>
  <dc:language>lt-LT</dc:language>
  <cp:lastModifiedBy>Stasys Kirdeikis</cp:lastModifiedBy>
  <dcterms:modified xsi:type="dcterms:W3CDTF">2026-06-03T21:31:07Z</dcterms:modified>
  <cp:revision>1</cp:revision>
  <dc:subject/>
  <dc:title/>
</cp:coreProperties>
</file>